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3" r:id="rId5"/>
    <p:sldId id="268" r:id="rId6"/>
    <p:sldId id="261" r:id="rId7"/>
    <p:sldId id="264" r:id="rId8"/>
    <p:sldId id="265" r:id="rId9"/>
    <p:sldId id="266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9" r:id="rId20"/>
    <p:sldId id="27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6" d="100"/>
          <a:sy n="76" d="100"/>
        </p:scale>
        <p:origin x="2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B482-6EFF-470F-98D8-9E4B41A36007}" type="datetimeFigureOut">
              <a:rPr lang="en-IE" smtClean="0"/>
              <a:t>17/11/2015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326F-B899-4DC1-99CB-271DDFD6961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36765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B482-6EFF-470F-98D8-9E4B41A36007}" type="datetimeFigureOut">
              <a:rPr lang="en-IE" smtClean="0"/>
              <a:t>17/11/2015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326F-B899-4DC1-99CB-271DDFD6961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30118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B482-6EFF-470F-98D8-9E4B41A36007}" type="datetimeFigureOut">
              <a:rPr lang="en-IE" smtClean="0"/>
              <a:t>17/11/2015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326F-B899-4DC1-99CB-271DDFD6961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17339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B482-6EFF-470F-98D8-9E4B41A36007}" type="datetimeFigureOut">
              <a:rPr lang="en-IE" smtClean="0"/>
              <a:t>17/11/2015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326F-B899-4DC1-99CB-271DDFD6961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18374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B482-6EFF-470F-98D8-9E4B41A36007}" type="datetimeFigureOut">
              <a:rPr lang="en-IE" smtClean="0"/>
              <a:t>17/11/2015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326F-B899-4DC1-99CB-271DDFD6961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00286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B482-6EFF-470F-98D8-9E4B41A36007}" type="datetimeFigureOut">
              <a:rPr lang="en-IE" smtClean="0"/>
              <a:t>17/11/2015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326F-B899-4DC1-99CB-271DDFD6961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63866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B482-6EFF-470F-98D8-9E4B41A36007}" type="datetimeFigureOut">
              <a:rPr lang="en-IE" smtClean="0"/>
              <a:t>17/11/2015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326F-B899-4DC1-99CB-271DDFD6961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80648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B482-6EFF-470F-98D8-9E4B41A36007}" type="datetimeFigureOut">
              <a:rPr lang="en-IE" smtClean="0"/>
              <a:t>17/11/2015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326F-B899-4DC1-99CB-271DDFD6961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1600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B482-6EFF-470F-98D8-9E4B41A36007}" type="datetimeFigureOut">
              <a:rPr lang="en-IE" smtClean="0"/>
              <a:t>17/11/2015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326F-B899-4DC1-99CB-271DDFD6961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50646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B482-6EFF-470F-98D8-9E4B41A36007}" type="datetimeFigureOut">
              <a:rPr lang="en-IE" smtClean="0"/>
              <a:t>17/11/2015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326F-B899-4DC1-99CB-271DDFD6961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06045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B482-6EFF-470F-98D8-9E4B41A36007}" type="datetimeFigureOut">
              <a:rPr lang="en-IE" smtClean="0"/>
              <a:t>17/11/2015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326F-B899-4DC1-99CB-271DDFD6961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89450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1B482-6EFF-470F-98D8-9E4B41A36007}" type="datetimeFigureOut">
              <a:rPr lang="en-IE" smtClean="0"/>
              <a:t>17/11/2015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B326F-B899-4DC1-99CB-271DDFD6961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24942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Strategies For Helping Your Child Deal with Bullying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Collette Murphy</a:t>
            </a:r>
          </a:p>
          <a:p>
            <a:r>
              <a:rPr lang="en-GB" dirty="0" smtClean="0"/>
              <a:t>National Educational Psychological Service</a:t>
            </a:r>
          </a:p>
          <a:p>
            <a:r>
              <a:rPr lang="en-GB" dirty="0" smtClean="0"/>
              <a:t>St. Catherine’s National School</a:t>
            </a:r>
          </a:p>
          <a:p>
            <a:r>
              <a:rPr lang="en-GB" dirty="0" smtClean="0"/>
              <a:t>November 2015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40821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 you always know if your child is being bullied?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   </a:t>
            </a:r>
          </a:p>
          <a:p>
            <a:pPr marL="0" indent="0">
              <a:buNone/>
            </a:pPr>
            <a:r>
              <a:rPr lang="en-GB" i="1" dirty="0" smtClean="0"/>
              <a:t>Why Victims (or those observing) Don’t Tell</a:t>
            </a:r>
          </a:p>
          <a:p>
            <a:pPr marL="0" indent="0">
              <a:buNone/>
            </a:pPr>
            <a:r>
              <a:rPr lang="en-GB" dirty="0" smtClean="0"/>
              <a:t>Fear</a:t>
            </a:r>
          </a:p>
          <a:p>
            <a:pPr marL="0" indent="0">
              <a:buNone/>
            </a:pPr>
            <a:r>
              <a:rPr lang="en-GB" dirty="0" smtClean="0"/>
              <a:t>Shame</a:t>
            </a:r>
          </a:p>
          <a:p>
            <a:pPr marL="0" indent="0">
              <a:buNone/>
            </a:pPr>
            <a:r>
              <a:rPr lang="en-GB" dirty="0" smtClean="0"/>
              <a:t>Don’t want to worry parents</a:t>
            </a:r>
          </a:p>
          <a:p>
            <a:pPr marL="0" indent="0">
              <a:buNone/>
            </a:pPr>
            <a:r>
              <a:rPr lang="en-GB" dirty="0" smtClean="0"/>
              <a:t>Don’t want to be a “</a:t>
            </a:r>
            <a:r>
              <a:rPr lang="en-GB" dirty="0" err="1" smtClean="0"/>
              <a:t>telltale</a:t>
            </a:r>
            <a:r>
              <a:rPr lang="en-GB" dirty="0" smtClean="0"/>
              <a:t>”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70679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 you always know if your child is being bullied</a:t>
            </a:r>
            <a:r>
              <a:rPr lang="en-GB" dirty="0" smtClean="0"/>
              <a:t>?...</a:t>
            </a:r>
            <a:r>
              <a:rPr lang="en-GB" dirty="0" err="1" smtClean="0"/>
              <a:t>Contd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i="1" dirty="0" smtClean="0"/>
              <a:t>Possible Warning Signs</a:t>
            </a:r>
          </a:p>
          <a:p>
            <a:pPr marL="0" indent="0">
              <a:buNone/>
            </a:pPr>
            <a:r>
              <a:rPr lang="en-GB" dirty="0" smtClean="0"/>
              <a:t>Sudden Big Changes in Behaviour:</a:t>
            </a:r>
          </a:p>
          <a:p>
            <a:pPr marL="0" indent="0">
              <a:buNone/>
            </a:pPr>
            <a:r>
              <a:rPr lang="en-GB" dirty="0" smtClean="0"/>
              <a:t>-Unwilling to go to school, frightened of walking to/ from, changed route</a:t>
            </a:r>
          </a:p>
          <a:p>
            <a:pPr marL="0" indent="0">
              <a:buNone/>
            </a:pPr>
            <a:r>
              <a:rPr lang="en-GB" dirty="0" smtClean="0"/>
              <a:t>-Begin doing poorly in work</a:t>
            </a:r>
          </a:p>
          <a:p>
            <a:pPr marL="0" indent="0">
              <a:buNone/>
            </a:pPr>
            <a:r>
              <a:rPr lang="en-GB" dirty="0" smtClean="0"/>
              <a:t>-Begin bullying siblings; become irritable/ aggressive</a:t>
            </a:r>
            <a:r>
              <a:rPr lang="en-GB" dirty="0" smtClean="0"/>
              <a:t>; have </a:t>
            </a:r>
            <a:r>
              <a:rPr lang="en-GB" dirty="0" smtClean="0"/>
              <a:t>temper outbursts</a:t>
            </a:r>
          </a:p>
          <a:p>
            <a:pPr marL="0" indent="0">
              <a:buNone/>
            </a:pPr>
            <a:r>
              <a:rPr lang="en-GB" dirty="0" smtClean="0"/>
              <a:t>-Changed eating patterns…eat more/ eat less</a:t>
            </a:r>
          </a:p>
          <a:p>
            <a:pPr marL="0" indent="0">
              <a:buNone/>
            </a:pPr>
            <a:r>
              <a:rPr lang="en-GB" dirty="0" smtClean="0"/>
              <a:t>-Changed sleeping patterns… sleep more/ sleep less, have nightmares</a:t>
            </a:r>
          </a:p>
          <a:p>
            <a:pPr marL="0" indent="0">
              <a:buNone/>
            </a:pPr>
            <a:r>
              <a:rPr lang="en-GB" dirty="0" smtClean="0"/>
              <a:t>-Become ill</a:t>
            </a:r>
          </a:p>
          <a:p>
            <a:pPr marL="0" indent="0">
              <a:buNone/>
            </a:pPr>
            <a:r>
              <a:rPr lang="en-GB" dirty="0" smtClean="0"/>
              <a:t>- Become withdrawn, drop his/ her interests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28185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To Do?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Aim: Restore/</a:t>
            </a:r>
            <a:r>
              <a:rPr lang="en-GB" dirty="0" err="1" smtClean="0"/>
              <a:t>Instill</a:t>
            </a:r>
            <a:r>
              <a:rPr lang="en-GB" dirty="0" smtClean="0"/>
              <a:t> Confidence In Your Child’s Ability To Sort Things Out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Firstly,</a:t>
            </a:r>
          </a:p>
          <a:p>
            <a:pPr marL="0" indent="0">
              <a:buNone/>
            </a:pPr>
            <a:r>
              <a:rPr lang="en-GB" dirty="0" smtClean="0"/>
              <a:t>Be aware of your own emotions and responses….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Anger? Anxiety? Disappointment? Frustration? Sadness? Confusion? Helplessness?        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23551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to Do… </a:t>
            </a:r>
            <a:r>
              <a:rPr lang="en-GB" dirty="0" err="1" smtClean="0"/>
              <a:t>contd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Unhelpful Responses: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Leave it to me…</a:t>
            </a:r>
          </a:p>
          <a:p>
            <a:pPr marL="0" indent="0">
              <a:buNone/>
            </a:pPr>
            <a:r>
              <a:rPr lang="en-GB" dirty="0" smtClean="0"/>
              <a:t>I know exactly what to do…</a:t>
            </a:r>
          </a:p>
          <a:p>
            <a:pPr marL="0" indent="0">
              <a:buNone/>
            </a:pPr>
            <a:r>
              <a:rPr lang="en-GB" dirty="0" smtClean="0"/>
              <a:t>We’ll sort it out in no time…</a:t>
            </a:r>
          </a:p>
          <a:p>
            <a:pPr marL="0" indent="0">
              <a:buNone/>
            </a:pPr>
            <a:r>
              <a:rPr lang="en-GB" dirty="0" smtClean="0"/>
              <a:t>I want to know everything…</a:t>
            </a:r>
          </a:p>
          <a:p>
            <a:pPr marL="0" indent="0">
              <a:buNone/>
            </a:pPr>
            <a:r>
              <a:rPr lang="en-GB" dirty="0" smtClean="0"/>
              <a:t>I don’t need to know the details…</a:t>
            </a:r>
          </a:p>
          <a:p>
            <a:pPr marL="0" indent="0">
              <a:buNone/>
            </a:pPr>
            <a:r>
              <a:rPr lang="en-GB" dirty="0" smtClean="0"/>
              <a:t>No need to get upset…</a:t>
            </a:r>
          </a:p>
          <a:p>
            <a:pPr marL="0" indent="0">
              <a:buNone/>
            </a:pPr>
            <a:r>
              <a:rPr lang="en-GB" dirty="0" smtClean="0"/>
              <a:t>That’s nothing…. When </a:t>
            </a:r>
            <a:r>
              <a:rPr lang="en-GB" i="1" dirty="0" smtClean="0"/>
              <a:t>I</a:t>
            </a:r>
            <a:r>
              <a:rPr lang="en-GB" dirty="0" smtClean="0"/>
              <a:t> was at school…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75372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to Do…</a:t>
            </a:r>
            <a:r>
              <a:rPr lang="en-GB" dirty="0" err="1" smtClean="0"/>
              <a:t>contd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Stop, Stay Calm, Think Things Through</a:t>
            </a:r>
          </a:p>
          <a:p>
            <a:r>
              <a:rPr lang="en-GB" dirty="0" smtClean="0"/>
              <a:t>It’s important your child feels you are in control</a:t>
            </a:r>
          </a:p>
          <a:p>
            <a:r>
              <a:rPr lang="en-GB" dirty="0" smtClean="0"/>
              <a:t>Let your child know you believe her, you’re pleased she has told you, it’s not her fault, she is not the problem, you’re sorry it has happened</a:t>
            </a:r>
          </a:p>
          <a:p>
            <a:r>
              <a:rPr lang="en-GB" dirty="0" smtClean="0"/>
              <a:t>Check how she is feeling… Anger? Shame? Fear?</a:t>
            </a:r>
          </a:p>
          <a:p>
            <a:r>
              <a:rPr lang="en-GB" dirty="0" smtClean="0"/>
              <a:t>Check is she believing the things said about her (if Verbal/Cyber Bullying)</a:t>
            </a:r>
          </a:p>
          <a:p>
            <a:r>
              <a:rPr lang="en-GB" dirty="0" smtClean="0"/>
              <a:t>Check if she is feeling that she’s the only one being bullied</a:t>
            </a:r>
          </a:p>
          <a:p>
            <a:r>
              <a:rPr lang="en-GB" dirty="0" smtClean="0"/>
              <a:t>Check if she’s concerned about her safety</a:t>
            </a:r>
          </a:p>
          <a:p>
            <a:r>
              <a:rPr lang="en-GB" dirty="0" smtClean="0"/>
              <a:t>Approach it as a problem to be solved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08052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To Do… </a:t>
            </a:r>
            <a:r>
              <a:rPr lang="en-GB" dirty="0" err="1" smtClean="0"/>
              <a:t>contnd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Find out the Facts but go at the child’s pace; resist persistent questioning</a:t>
            </a:r>
          </a:p>
          <a:p>
            <a:r>
              <a:rPr lang="en-GB" dirty="0" smtClean="0"/>
              <a:t>Assess the seriousness of the bullying behaviour:</a:t>
            </a:r>
          </a:p>
          <a:p>
            <a:pPr marL="457200" lvl="1" indent="0">
              <a:buNone/>
            </a:pPr>
            <a:r>
              <a:rPr lang="en-GB" sz="2200" dirty="0"/>
              <a:t>Which forms of bullying? By whom? How often? For how long?</a:t>
            </a:r>
          </a:p>
          <a:p>
            <a:pPr marL="457200" lvl="1" indent="0">
              <a:buNone/>
            </a:pPr>
            <a:r>
              <a:rPr lang="en-GB" sz="2200" dirty="0"/>
              <a:t>-How much was/ is your child hurt?</a:t>
            </a:r>
          </a:p>
          <a:p>
            <a:pPr marL="457200" lvl="1" indent="0">
              <a:buNone/>
            </a:pPr>
            <a:r>
              <a:rPr lang="en-GB" sz="2200" dirty="0"/>
              <a:t>-How much do you/ your child think the bullying child intended to </a:t>
            </a:r>
            <a:r>
              <a:rPr lang="en-GB" sz="2200" dirty="0" smtClean="0"/>
              <a:t>hurt?</a:t>
            </a:r>
            <a:endParaRPr lang="en-GB" sz="2200" dirty="0"/>
          </a:p>
          <a:p>
            <a:r>
              <a:rPr lang="en-GB" dirty="0" smtClean="0"/>
              <a:t>Give your child the chance to express why she thinks it might be happening</a:t>
            </a:r>
          </a:p>
          <a:p>
            <a:r>
              <a:rPr lang="en-GB" dirty="0" smtClean="0"/>
              <a:t>Give your child the chance to suggest ways of dealing with it</a:t>
            </a:r>
          </a:p>
          <a:p>
            <a:r>
              <a:rPr lang="en-GB" dirty="0" smtClean="0"/>
              <a:t>If the problem persists, go to the school; nip it in the bud- don’t wait </a:t>
            </a:r>
            <a:r>
              <a:rPr lang="en-GB" dirty="0" err="1" smtClean="0"/>
              <a:t>til</a:t>
            </a:r>
            <a:r>
              <a:rPr lang="en-GB" dirty="0" smtClean="0"/>
              <a:t> parents’ night; often teachers don’t know anything about the bullying; check how your child is in school</a:t>
            </a:r>
          </a:p>
          <a:p>
            <a:r>
              <a:rPr lang="en-GB" dirty="0" smtClean="0"/>
              <a:t>Keep a record of incidents- who, when, where, how…</a:t>
            </a:r>
          </a:p>
          <a:p>
            <a:endParaRPr lang="en-GB" dirty="0" smtClean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58639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To Do…. </a:t>
            </a:r>
            <a:r>
              <a:rPr lang="en-GB" dirty="0" err="1" smtClean="0"/>
              <a:t>contnd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Afterwards….Help your child to:</a:t>
            </a:r>
          </a:p>
          <a:p>
            <a:r>
              <a:rPr lang="en-GB" dirty="0" smtClean="0"/>
              <a:t>Continue to express any feelings she has about what happened/ happens at school; if </a:t>
            </a:r>
            <a:r>
              <a:rPr lang="en-GB" dirty="0"/>
              <a:t>the bullying was short-term, perhaps don’t keep bringing it </a:t>
            </a:r>
            <a:r>
              <a:rPr lang="en-GB" dirty="0" smtClean="0"/>
              <a:t>up; if </a:t>
            </a:r>
            <a:r>
              <a:rPr lang="en-GB" dirty="0"/>
              <a:t>it was long-term, don’t </a:t>
            </a:r>
            <a:r>
              <a:rPr lang="en-GB" i="1" dirty="0"/>
              <a:t>not</a:t>
            </a:r>
            <a:r>
              <a:rPr lang="en-GB" dirty="0"/>
              <a:t> bring it up for fear of reminding her of the past.. Your child will be thinking about it for a long </a:t>
            </a:r>
            <a:r>
              <a:rPr lang="en-GB" dirty="0" smtClean="0"/>
              <a:t>time</a:t>
            </a:r>
          </a:p>
          <a:p>
            <a:r>
              <a:rPr lang="en-GB" dirty="0" smtClean="0"/>
              <a:t>Practise ways to defend/ stick up for herself…see below</a:t>
            </a:r>
          </a:p>
          <a:p>
            <a:r>
              <a:rPr lang="en-GB" dirty="0" smtClean="0"/>
              <a:t>Plan a (positive and realistic) response to the behaviour if it were to happen again</a:t>
            </a:r>
          </a:p>
          <a:p>
            <a:pPr marL="0" indent="0">
              <a:buNone/>
            </a:pPr>
            <a:r>
              <a:rPr lang="en-GB" dirty="0" smtClean="0"/>
              <a:t>Encourage friendships/ opportunities for making friends</a:t>
            </a:r>
          </a:p>
          <a:p>
            <a:pPr marL="0" indent="0">
              <a:buNone/>
            </a:pPr>
            <a:r>
              <a:rPr lang="en-GB" dirty="0" smtClean="0"/>
              <a:t>Encourage a new hobby or skill to boost confidence</a:t>
            </a:r>
          </a:p>
          <a:p>
            <a:pPr marL="0" indent="0">
              <a:buNone/>
            </a:pPr>
            <a:r>
              <a:rPr lang="en-GB" dirty="0" smtClean="0"/>
              <a:t>Encourage an after-school activity (one perhaps with a lot of structure/ support at first)</a:t>
            </a:r>
          </a:p>
          <a:p>
            <a:pPr marL="0" indent="0">
              <a:buNone/>
            </a:pPr>
            <a:r>
              <a:rPr lang="en-GB" dirty="0" smtClean="0"/>
              <a:t>Teach Playground Skills…. see below</a:t>
            </a:r>
          </a:p>
          <a:p>
            <a:pPr marL="0" indent="0">
              <a:buNone/>
            </a:pPr>
            <a:r>
              <a:rPr lang="en-GB" dirty="0" smtClean="0"/>
              <a:t>Be aware of what your child is observing at home in terms of communication skills, dealing with conflict, expressing feelings, problem-solving skills, etc.</a:t>
            </a:r>
          </a:p>
          <a:p>
            <a:pPr marL="0" indent="0">
              <a:buNone/>
            </a:pPr>
            <a:r>
              <a:rPr lang="en-GB" dirty="0" smtClean="0"/>
              <a:t>Be a refuge: patience, support, unconditional love</a:t>
            </a:r>
            <a:r>
              <a:rPr lang="en-GB" smtClean="0"/>
              <a:t>, time….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720015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Should My Child Hit Back?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Able to/Want to?</a:t>
            </a:r>
          </a:p>
          <a:p>
            <a:r>
              <a:rPr lang="en-GB" dirty="0" smtClean="0"/>
              <a:t>Are you condoning aggression?</a:t>
            </a:r>
          </a:p>
          <a:p>
            <a:r>
              <a:rPr lang="en-GB" dirty="0" smtClean="0"/>
              <a:t>Will it get your child into trouble?</a:t>
            </a:r>
          </a:p>
          <a:p>
            <a:r>
              <a:rPr lang="en-GB" dirty="0" smtClean="0"/>
              <a:t>Will he/ she be able to fight all the friends of the child who is bullying?</a:t>
            </a:r>
          </a:p>
          <a:p>
            <a:r>
              <a:rPr lang="en-GB" dirty="0" smtClean="0"/>
              <a:t>Are you avoiding dealing with it as a parent?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316903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Children Can Do (i.e. Options)When Bullying </a:t>
            </a:r>
            <a:r>
              <a:rPr lang="en-GB" dirty="0" smtClean="0"/>
              <a:t>Happens…Child might choose among these…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React quickly, assertively and calmly with a loud command: Stop!, No!, Get lost! and walk away</a:t>
            </a:r>
          </a:p>
          <a:p>
            <a:r>
              <a:rPr lang="en-GB" dirty="0"/>
              <a:t>Think up short punchy replies to the usual comments/ names you get</a:t>
            </a:r>
          </a:p>
          <a:p>
            <a:r>
              <a:rPr lang="en-GB" dirty="0" smtClean="0"/>
              <a:t>Try to look </a:t>
            </a:r>
            <a:r>
              <a:rPr lang="en-GB" dirty="0" err="1" smtClean="0"/>
              <a:t>confident..keep</a:t>
            </a:r>
            <a:r>
              <a:rPr lang="en-GB" dirty="0" smtClean="0"/>
              <a:t> head up, look in the eye…</a:t>
            </a:r>
          </a:p>
          <a:p>
            <a:r>
              <a:rPr lang="en-GB" dirty="0" smtClean="0"/>
              <a:t>Think: “I’m not the problem…it’s not my fault…. There’s nothing wrong with me…”…identify negative self-talk… substitute positive self-talk</a:t>
            </a:r>
          </a:p>
          <a:p>
            <a:r>
              <a:rPr lang="en-GB" dirty="0" smtClean="0"/>
              <a:t>Take deep breaths</a:t>
            </a:r>
          </a:p>
          <a:p>
            <a:r>
              <a:rPr lang="en-GB" dirty="0"/>
              <a:t>Don’t show you’re upset</a:t>
            </a:r>
          </a:p>
          <a:p>
            <a:r>
              <a:rPr lang="en-GB" dirty="0" smtClean="0"/>
              <a:t>Try not to react to what they do/ say….Ignore…. But don’t ignore how you feel</a:t>
            </a:r>
          </a:p>
          <a:p>
            <a:r>
              <a:rPr lang="en-GB" b="1" dirty="0" smtClean="0"/>
              <a:t>Stop…Think….Do</a:t>
            </a:r>
          </a:p>
        </p:txBody>
      </p:sp>
    </p:spTree>
    <p:extLst>
      <p:ext uri="{BB962C8B-B14F-4D97-AF65-F5344CB8AC3E}">
        <p14:creationId xmlns:p14="http://schemas.microsoft.com/office/powerpoint/2010/main" val="15512635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Options…What Children Can Do….</a:t>
            </a:r>
            <a:r>
              <a:rPr lang="en-GB" dirty="0" err="1" smtClean="0"/>
              <a:t>contnd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Accept their </a:t>
            </a:r>
            <a:r>
              <a:rPr lang="en-GB" dirty="0" smtClean="0"/>
              <a:t>decision (if you have been excluded)- </a:t>
            </a:r>
            <a:r>
              <a:rPr lang="en-GB" dirty="0" smtClean="0"/>
              <a:t>all kids get left out sometimes</a:t>
            </a:r>
          </a:p>
          <a:p>
            <a:r>
              <a:rPr lang="en-GB" dirty="0" smtClean="0"/>
              <a:t>Tell them how you feel</a:t>
            </a:r>
          </a:p>
          <a:p>
            <a:r>
              <a:rPr lang="en-GB" dirty="0" smtClean="0"/>
              <a:t>“That’s </a:t>
            </a:r>
            <a:r>
              <a:rPr lang="en-GB" dirty="0" smtClean="0"/>
              <a:t>not a very nice thing to say/ </a:t>
            </a:r>
            <a:r>
              <a:rPr lang="en-GB" dirty="0" smtClean="0"/>
              <a:t>do”… </a:t>
            </a:r>
            <a:r>
              <a:rPr lang="en-GB" dirty="0" smtClean="0"/>
              <a:t>but said in a controlled assertive manner</a:t>
            </a:r>
          </a:p>
          <a:p>
            <a:r>
              <a:rPr lang="en-GB" dirty="0" smtClean="0"/>
              <a:t>Try </a:t>
            </a:r>
            <a:r>
              <a:rPr lang="en-GB" dirty="0"/>
              <a:t>to feel good about </a:t>
            </a:r>
            <a:r>
              <a:rPr lang="en-GB" dirty="0" smtClean="0"/>
              <a:t>yourself…. spend </a:t>
            </a:r>
            <a:r>
              <a:rPr lang="en-GB" dirty="0"/>
              <a:t>time on interests/ skills</a:t>
            </a:r>
          </a:p>
          <a:p>
            <a:r>
              <a:rPr lang="en-GB" dirty="0"/>
              <a:t>Find another friend</a:t>
            </a:r>
          </a:p>
          <a:p>
            <a:r>
              <a:rPr lang="en-GB" dirty="0"/>
              <a:t>Think about why you might be being bullied…. Does this give you any other ideas re. what you might do</a:t>
            </a:r>
            <a:r>
              <a:rPr lang="en-GB" dirty="0" smtClean="0"/>
              <a:t>?</a:t>
            </a:r>
          </a:p>
          <a:p>
            <a:endParaRPr lang="en-GB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85557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all the Fuss?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Part of growing up?</a:t>
            </a:r>
          </a:p>
          <a:p>
            <a:r>
              <a:rPr lang="en-GB" dirty="0" smtClean="0"/>
              <a:t>Only a bit of harmless fun?</a:t>
            </a:r>
          </a:p>
          <a:p>
            <a:r>
              <a:rPr lang="en-GB" dirty="0" smtClean="0"/>
              <a:t>Can help children learn to stick up for themselves?</a:t>
            </a:r>
          </a:p>
          <a:p>
            <a:r>
              <a:rPr lang="en-GB" dirty="0" smtClean="0"/>
              <a:t>Something children just have to put up with?</a:t>
            </a:r>
          </a:p>
          <a:p>
            <a:r>
              <a:rPr lang="en-GB" dirty="0" smtClean="0"/>
              <a:t>Something children have to learn to sort out for themselves?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161951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Playground Skills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Social Skills</a:t>
            </a:r>
          </a:p>
          <a:p>
            <a:r>
              <a:rPr lang="en-GB" dirty="0" smtClean="0"/>
              <a:t>Friendship Skills</a:t>
            </a:r>
          </a:p>
          <a:p>
            <a:r>
              <a:rPr lang="en-GB" dirty="0" smtClean="0"/>
              <a:t>Assertiveness</a:t>
            </a:r>
          </a:p>
          <a:p>
            <a:r>
              <a:rPr lang="en-GB" dirty="0" smtClean="0"/>
              <a:t>Self-Control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See attached List of </a:t>
            </a:r>
            <a:r>
              <a:rPr lang="en-GB" smtClean="0"/>
              <a:t>Playground Skills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01364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Reality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big fear for many children</a:t>
            </a:r>
          </a:p>
          <a:p>
            <a:r>
              <a:rPr lang="en-GB" dirty="0" smtClean="0"/>
              <a:t>Most children are bullied at some time during their school lives</a:t>
            </a:r>
          </a:p>
          <a:p>
            <a:r>
              <a:rPr lang="en-GB" dirty="0" smtClean="0"/>
              <a:t>No parent can be confident that his/ her child will never bully</a:t>
            </a:r>
          </a:p>
          <a:p>
            <a:r>
              <a:rPr lang="en-GB" dirty="0" smtClean="0"/>
              <a:t>No parent </a:t>
            </a:r>
            <a:r>
              <a:rPr lang="en-GB" dirty="0"/>
              <a:t>can be confident that his/ her child will never </a:t>
            </a:r>
            <a:r>
              <a:rPr lang="en-GB" dirty="0" smtClean="0"/>
              <a:t>be bullied</a:t>
            </a:r>
          </a:p>
          <a:p>
            <a:r>
              <a:rPr lang="en-GB" dirty="0" smtClean="0"/>
              <a:t>School is where most bullying takes place</a:t>
            </a:r>
          </a:p>
          <a:p>
            <a:r>
              <a:rPr lang="en-GB" dirty="0" smtClean="0"/>
              <a:t>It happens in every school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79068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Silent Nightmare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 smtClean="0"/>
              <a:t>Eventhough</a:t>
            </a:r>
            <a:r>
              <a:rPr lang="en-GB" dirty="0" smtClean="0"/>
              <a:t> it may happen in front of other children,</a:t>
            </a:r>
          </a:p>
          <a:p>
            <a:pPr marL="0" indent="0">
              <a:buNone/>
            </a:pPr>
            <a:r>
              <a:rPr lang="en-GB" dirty="0" smtClean="0"/>
              <a:t>	- it tends to be suffered in silence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 it thrives on fear and secrecy</a:t>
            </a:r>
          </a:p>
          <a:p>
            <a:pPr marL="0" indent="0">
              <a:buNone/>
            </a:pPr>
            <a:r>
              <a:rPr lang="en-GB" dirty="0" smtClean="0"/>
              <a:t>Can lead to:</a:t>
            </a:r>
          </a:p>
          <a:p>
            <a:pPr marL="0" indent="0">
              <a:buNone/>
            </a:pPr>
            <a:r>
              <a:rPr lang="en-GB" dirty="0" smtClean="0"/>
              <a:t>-Feelings of loneliness, unhappiness, shame</a:t>
            </a:r>
          </a:p>
          <a:p>
            <a:pPr marL="0" indent="0">
              <a:buNone/>
            </a:pPr>
            <a:r>
              <a:rPr lang="en-GB" dirty="0" smtClean="0"/>
              <a:t>-Loss of confidence</a:t>
            </a:r>
          </a:p>
          <a:p>
            <a:pPr marL="0" indent="0">
              <a:buNone/>
            </a:pPr>
            <a:r>
              <a:rPr lang="en-GB" dirty="0" smtClean="0"/>
              <a:t>-Withdrawn behaviour</a:t>
            </a:r>
          </a:p>
          <a:p>
            <a:pPr>
              <a:buFontTx/>
              <a:buChar char="-"/>
            </a:pPr>
            <a:r>
              <a:rPr lang="en-GB" dirty="0" smtClean="0"/>
              <a:t>Illness… physical, psychological, mental health issues</a:t>
            </a:r>
          </a:p>
          <a:p>
            <a:pPr>
              <a:buFontTx/>
              <a:buChar char="-"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9421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Nightmare….</a:t>
            </a:r>
            <a:r>
              <a:rPr lang="en-GB" dirty="0" err="1" smtClean="0"/>
              <a:t>contd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en-GB" dirty="0" smtClean="0"/>
              <a:t>May try to deny/ turn their back on what they feel is </a:t>
            </a:r>
            <a:r>
              <a:rPr lang="en-GB" dirty="0" smtClean="0"/>
              <a:t>responsible(e.g. their “difference”)</a:t>
            </a: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May take out their anger or frustration on family members</a:t>
            </a:r>
          </a:p>
          <a:p>
            <a:pPr marL="0" indent="0">
              <a:buNone/>
            </a:pPr>
            <a:r>
              <a:rPr lang="en-GB" dirty="0" smtClean="0"/>
              <a:t>In school, </a:t>
            </a:r>
          </a:p>
          <a:p>
            <a:pPr>
              <a:buFontTx/>
              <a:buChar char="-"/>
            </a:pPr>
            <a:r>
              <a:rPr lang="en-GB" dirty="0" smtClean="0"/>
              <a:t>May be tense</a:t>
            </a:r>
          </a:p>
          <a:p>
            <a:pPr>
              <a:buFontTx/>
              <a:buChar char="-"/>
            </a:pPr>
            <a:r>
              <a:rPr lang="en-GB" dirty="0" smtClean="0"/>
              <a:t>May be easily-distracted</a:t>
            </a:r>
          </a:p>
          <a:p>
            <a:pPr>
              <a:buFontTx/>
              <a:buChar char="-"/>
            </a:pPr>
            <a:r>
              <a:rPr lang="en-GB" dirty="0" smtClean="0"/>
              <a:t>Behaviour </a:t>
            </a:r>
            <a:r>
              <a:rPr lang="en-GB" dirty="0" smtClean="0"/>
              <a:t>may be </a:t>
            </a:r>
            <a:r>
              <a:rPr lang="en-GB" dirty="0" smtClean="0"/>
              <a:t>affected</a:t>
            </a:r>
          </a:p>
          <a:p>
            <a:pPr>
              <a:buFontTx/>
              <a:buChar char="-"/>
            </a:pPr>
            <a:r>
              <a:rPr lang="en-GB" dirty="0" smtClean="0"/>
              <a:t>School progress </a:t>
            </a:r>
            <a:r>
              <a:rPr lang="en-GB" dirty="0" smtClean="0"/>
              <a:t>may be </a:t>
            </a:r>
            <a:r>
              <a:rPr lang="en-GB" dirty="0" smtClean="0"/>
              <a:t>affected</a:t>
            </a:r>
          </a:p>
          <a:p>
            <a:pPr>
              <a:buFontTx/>
              <a:buChar char="-"/>
            </a:pPr>
            <a:r>
              <a:rPr lang="en-GB" dirty="0" smtClean="0"/>
              <a:t>May not want to go to school</a:t>
            </a:r>
          </a:p>
          <a:p>
            <a:pPr>
              <a:buFontTx/>
              <a:buChar char="-"/>
            </a:pPr>
            <a:r>
              <a:rPr lang="en-GB" dirty="0" smtClean="0"/>
              <a:t>School is miserable</a:t>
            </a:r>
          </a:p>
          <a:p>
            <a:pPr>
              <a:buFontTx/>
              <a:buChar char="-"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2067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Bullying?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“unwanted negative behaviour…conducted by an individual or group against another person (or persons) and which is repeated over time” </a:t>
            </a:r>
          </a:p>
          <a:p>
            <a:r>
              <a:rPr lang="en-GB" dirty="0" smtClean="0"/>
              <a:t>“aggressive behaviour which is an abuse of power by an individual or group of individuals against others…. Usually deliberate and repeated”</a:t>
            </a:r>
          </a:p>
          <a:p>
            <a:r>
              <a:rPr lang="en-GB" dirty="0" smtClean="0"/>
              <a:t>It can be:</a:t>
            </a:r>
          </a:p>
          <a:p>
            <a:pPr marL="0" indent="0">
              <a:buNone/>
            </a:pPr>
            <a:r>
              <a:rPr lang="en-GB" dirty="0" smtClean="0"/>
              <a:t>	- Verbal		-Cyber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 Social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 Psychological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 Material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 Physical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59235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  No such thing as the “Typical Bully”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We can all bully at some time</a:t>
            </a:r>
          </a:p>
          <a:p>
            <a:pPr marL="0" indent="0">
              <a:buNone/>
            </a:pPr>
            <a:r>
              <a:rPr lang="en-GB" dirty="0" smtClean="0"/>
              <a:t>    Sometimes can see: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 limited confidence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 unhappiness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 jealousy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 being bullied him/ herself</a:t>
            </a:r>
          </a:p>
          <a:p>
            <a:pPr marL="0" indent="0">
              <a:buNone/>
            </a:pPr>
            <a:r>
              <a:rPr lang="en-GB" dirty="0"/>
              <a:t>	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86710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Will engage in bullying behaviour to achieve a range of things, including:</a:t>
            </a:r>
          </a:p>
          <a:p>
            <a:pPr marL="0" indent="0">
              <a:buNone/>
            </a:pPr>
            <a:r>
              <a:rPr lang="en-GB" dirty="0" smtClean="0"/>
              <a:t>-To make up for a lack of success</a:t>
            </a:r>
          </a:p>
          <a:p>
            <a:pPr marL="0" indent="0">
              <a:buNone/>
            </a:pPr>
            <a:r>
              <a:rPr lang="en-GB" dirty="0" smtClean="0"/>
              <a:t>-To gain attention</a:t>
            </a:r>
          </a:p>
          <a:p>
            <a:pPr marL="0" indent="0">
              <a:buNone/>
            </a:pPr>
            <a:r>
              <a:rPr lang="en-GB" dirty="0" smtClean="0"/>
              <a:t>-To look tough</a:t>
            </a:r>
          </a:p>
          <a:p>
            <a:pPr marL="0" indent="0">
              <a:buNone/>
            </a:pPr>
            <a:r>
              <a:rPr lang="en-GB" dirty="0" smtClean="0"/>
              <a:t>-To get rid of anger</a:t>
            </a:r>
          </a:p>
          <a:p>
            <a:pPr marL="0" indent="0">
              <a:buNone/>
            </a:pPr>
            <a:r>
              <a:rPr lang="en-GB" dirty="0" smtClean="0"/>
              <a:t>-To get some fun or excitement out of others’ fears</a:t>
            </a:r>
          </a:p>
          <a:p>
            <a:pPr marL="0" indent="0">
              <a:buNone/>
            </a:pPr>
            <a:r>
              <a:rPr lang="en-GB" dirty="0" smtClean="0"/>
              <a:t>-To make the group feel closer/ to keep friendship groups</a:t>
            </a:r>
          </a:p>
          <a:p>
            <a:pPr marL="0" indent="0">
              <a:buNone/>
            </a:pPr>
            <a:r>
              <a:rPr lang="en-GB" dirty="0" smtClean="0"/>
              <a:t>-To gain material things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84171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Who? (Victim)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Anyone can be bullied</a:t>
            </a:r>
          </a:p>
          <a:p>
            <a:pPr marL="0" indent="0">
              <a:buNone/>
            </a:pPr>
            <a:r>
              <a:rPr lang="en-GB" dirty="0" smtClean="0"/>
              <a:t>Many children are bullied for no particular reason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More likely to be bullied if seen as:</a:t>
            </a:r>
          </a:p>
          <a:p>
            <a:pPr marL="0" indent="0">
              <a:buNone/>
            </a:pPr>
            <a:r>
              <a:rPr lang="en-GB" dirty="0" smtClean="0"/>
              <a:t>-Vulnerable</a:t>
            </a:r>
          </a:p>
          <a:p>
            <a:pPr marL="0" indent="0">
              <a:buNone/>
            </a:pPr>
            <a:r>
              <a:rPr lang="en-GB" dirty="0" smtClean="0"/>
              <a:t>-Different</a:t>
            </a:r>
          </a:p>
          <a:p>
            <a:pPr marL="0" indent="0">
              <a:buNone/>
            </a:pPr>
            <a:r>
              <a:rPr lang="en-GB" dirty="0" smtClean="0"/>
              <a:t>-Spend a lot of time alone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76444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1298</Words>
  <Application>Microsoft Office PowerPoint</Application>
  <PresentationFormat>Widescreen</PresentationFormat>
  <Paragraphs>170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Strategies For Helping Your Child Deal with Bullying</vt:lpstr>
      <vt:lpstr>What’s all the Fuss?</vt:lpstr>
      <vt:lpstr>Reality</vt:lpstr>
      <vt:lpstr>The Silent Nightmare</vt:lpstr>
      <vt:lpstr>Nightmare….contd</vt:lpstr>
      <vt:lpstr>What is Bullying?</vt:lpstr>
      <vt:lpstr>Who?</vt:lpstr>
      <vt:lpstr>Why?</vt:lpstr>
      <vt:lpstr>Who? (Victim)</vt:lpstr>
      <vt:lpstr>Do you always know if your child is being bullied?</vt:lpstr>
      <vt:lpstr>Do you always know if your child is being bullied?...Contd</vt:lpstr>
      <vt:lpstr>What To Do?</vt:lpstr>
      <vt:lpstr>What to Do… contd</vt:lpstr>
      <vt:lpstr>What to Do…contd</vt:lpstr>
      <vt:lpstr>What To Do… contnd</vt:lpstr>
      <vt:lpstr>What To Do…. contnd</vt:lpstr>
      <vt:lpstr>Should My Child Hit Back? </vt:lpstr>
      <vt:lpstr>What Children Can Do (i.e. Options)When Bullying Happens…Child might choose among these…</vt:lpstr>
      <vt:lpstr>Options…What Children Can Do….contnd</vt:lpstr>
      <vt:lpstr>Playground Skills</vt:lpstr>
    </vt:vector>
  </TitlesOfParts>
  <Company>Department of Education and Skills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Strategies For Helping Your Child Deal with Bullying</dc:title>
  <dc:creator>Murphy, Collette</dc:creator>
  <cp:lastModifiedBy>Murphy, Collette</cp:lastModifiedBy>
  <cp:revision>33</cp:revision>
  <cp:lastPrinted>2015-11-12T16:40:37Z</cp:lastPrinted>
  <dcterms:created xsi:type="dcterms:W3CDTF">2015-11-07T19:12:32Z</dcterms:created>
  <dcterms:modified xsi:type="dcterms:W3CDTF">2015-11-17T18:15:16Z</dcterms:modified>
</cp:coreProperties>
</file>